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8" r:id="rId6"/>
    <p:sldId id="275" r:id="rId7"/>
    <p:sldId id="274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10C34C-4121-4E7A-B135-774A88F93518}" v="1" dt="2020-09-25T09:11:38.0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B810C34C-4121-4E7A-B135-774A88F93518}"/>
    <pc:docChg chg="custSel addSld modSld">
      <pc:chgData name="Thomas Noordeloos" userId="7c446670-7459-44eb-8c93-60d80c060528" providerId="ADAL" clId="{B810C34C-4121-4E7A-B135-774A88F93518}" dt="2020-09-25T09:12:23.423" v="61" actId="6549"/>
      <pc:docMkLst>
        <pc:docMk/>
      </pc:docMkLst>
      <pc:sldChg chg="delSp modSp add mod">
        <pc:chgData name="Thomas Noordeloos" userId="7c446670-7459-44eb-8c93-60d80c060528" providerId="ADAL" clId="{B810C34C-4121-4E7A-B135-774A88F93518}" dt="2020-09-25T09:12:23.423" v="61" actId="6549"/>
        <pc:sldMkLst>
          <pc:docMk/>
          <pc:sldMk cId="1634957051" sldId="258"/>
        </pc:sldMkLst>
        <pc:spChg chg="mod">
          <ac:chgData name="Thomas Noordeloos" userId="7c446670-7459-44eb-8c93-60d80c060528" providerId="ADAL" clId="{B810C34C-4121-4E7A-B135-774A88F93518}" dt="2020-09-25T09:11:52.490" v="10" actId="20577"/>
          <ac:spMkLst>
            <pc:docMk/>
            <pc:sldMk cId="1634957051" sldId="258"/>
            <ac:spMk id="2" creationId="{00000000-0000-0000-0000-000000000000}"/>
          </ac:spMkLst>
        </pc:spChg>
        <pc:spChg chg="mod">
          <ac:chgData name="Thomas Noordeloos" userId="7c446670-7459-44eb-8c93-60d80c060528" providerId="ADAL" clId="{B810C34C-4121-4E7A-B135-774A88F93518}" dt="2020-09-25T09:12:23.423" v="61" actId="6549"/>
          <ac:spMkLst>
            <pc:docMk/>
            <pc:sldMk cId="1634957051" sldId="258"/>
            <ac:spMk id="3" creationId="{00000000-0000-0000-0000-000000000000}"/>
          </ac:spMkLst>
        </pc:spChg>
        <pc:picChg chg="del">
          <ac:chgData name="Thomas Noordeloos" userId="7c446670-7459-44eb-8c93-60d80c060528" providerId="ADAL" clId="{B810C34C-4121-4E7A-B135-774A88F93518}" dt="2020-09-25T09:11:56.809" v="12" actId="478"/>
          <ac:picMkLst>
            <pc:docMk/>
            <pc:sldMk cId="1634957051" sldId="258"/>
            <ac:picMk id="4" creationId="{00000000-0000-0000-0000-000000000000}"/>
          </ac:picMkLst>
        </pc:picChg>
      </pc:sldChg>
      <pc:sldChg chg="add">
        <pc:chgData name="Thomas Noordeloos" userId="7c446670-7459-44eb-8c93-60d80c060528" providerId="ADAL" clId="{B810C34C-4121-4E7A-B135-774A88F93518}" dt="2020-09-25T09:11:38.056" v="0"/>
        <pc:sldMkLst>
          <pc:docMk/>
          <pc:sldMk cId="1451253778" sldId="274"/>
        </pc:sldMkLst>
      </pc:sldChg>
      <pc:sldChg chg="add">
        <pc:chgData name="Thomas Noordeloos" userId="7c446670-7459-44eb-8c93-60d80c060528" providerId="ADAL" clId="{B810C34C-4121-4E7A-B135-774A88F93518}" dt="2020-09-25T09:11:48.442" v="1" actId="2890"/>
        <pc:sldMkLst>
          <pc:docMk/>
          <pc:sldMk cId="1896156436" sldId="2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25-9-2020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25-9-2020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erslogans.nl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hubspot.com/marketing/brand-slogans-and-tagline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va.com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C000"/>
                </a:solidFill>
              </a:rPr>
              <a:t>Marketing &amp; communicatie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736252"/>
            <a:ext cx="2562138" cy="2032801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Projectmanagement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Financiën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b="1" dirty="0">
                <a:solidFill>
                  <a:srgbClr val="FFC000"/>
                </a:solidFill>
              </a:rPr>
              <a:t> Marketing &amp; communicatie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De verborgen impact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Samenwerken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6" y="1712880"/>
            <a:ext cx="3216206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000" b="1" dirty="0"/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/>
              <a:t> Logo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/>
              <a:t> Slogan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NL" sz="1400" dirty="0"/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923005"/>
              </p:ext>
            </p:extLst>
          </p:nvPr>
        </p:nvGraphicFramePr>
        <p:xfrm>
          <a:off x="2177583" y="5714290"/>
          <a:ext cx="7836833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377505">
                  <a:extLst>
                    <a:ext uri="{9D8B030D-6E8A-4147-A177-3AD203B41FA5}">
                      <a16:colId xmlns:a16="http://schemas.microsoft.com/office/drawing/2014/main" val="401518534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400" b="1" dirty="0"/>
              <a:t>IBS Toetsing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Plan van aanpak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Presentaties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Logo</a:t>
            </a:r>
          </a:p>
        </p:txBody>
      </p:sp>
      <p:pic>
        <p:nvPicPr>
          <p:cNvPr id="5" name="Picture 2" descr="logo_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16"/>
          <a:stretch/>
        </p:blipFill>
        <p:spPr bwMode="auto">
          <a:xfrm>
            <a:off x="2209800" y="1519286"/>
            <a:ext cx="32766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o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19286"/>
            <a:ext cx="59055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7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Logo</a:t>
            </a:r>
          </a:p>
        </p:txBody>
      </p:sp>
      <p:pic>
        <p:nvPicPr>
          <p:cNvPr id="6" name="Picture 2" descr="logo_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33" r="48387"/>
          <a:stretch/>
        </p:blipFill>
        <p:spPr bwMode="auto">
          <a:xfrm>
            <a:off x="2209800" y="3200400"/>
            <a:ext cx="3048000" cy="239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ogo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58722"/>
            <a:ext cx="59055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31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Logo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920" y="4054944"/>
            <a:ext cx="1666567" cy="166656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19" y="1273738"/>
            <a:ext cx="4759559" cy="216343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2474" y="3792853"/>
            <a:ext cx="2762250" cy="2190750"/>
          </a:xfrm>
          <a:prstGeom prst="rect">
            <a:avLst/>
          </a:prstGeom>
        </p:spPr>
      </p:pic>
      <p:grpSp>
        <p:nvGrpSpPr>
          <p:cNvPr id="10" name="Groep 9"/>
          <p:cNvGrpSpPr/>
          <p:nvPr/>
        </p:nvGrpSpPr>
        <p:grpSpPr>
          <a:xfrm>
            <a:off x="680886" y="740841"/>
            <a:ext cx="5231318" cy="3618964"/>
            <a:chOff x="1381125" y="4443210"/>
            <a:chExt cx="3320335" cy="2414789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125" y="4443210"/>
              <a:ext cx="3320335" cy="2414789"/>
            </a:xfrm>
            <a:prstGeom prst="rect">
              <a:avLst/>
            </a:prstGeom>
          </p:spPr>
        </p:pic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035" y="5911402"/>
              <a:ext cx="637782" cy="2444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614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Logo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516" y="841828"/>
            <a:ext cx="7109718" cy="502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17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Slogan</a:t>
            </a:r>
          </a:p>
        </p:txBody>
      </p:sp>
      <p:sp>
        <p:nvSpPr>
          <p:cNvPr id="4" name="Rechthoek 3"/>
          <p:cNvSpPr/>
          <p:nvPr/>
        </p:nvSpPr>
        <p:spPr>
          <a:xfrm>
            <a:off x="5109672" y="1229265"/>
            <a:ext cx="4362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475B"/>
                </a:solidFill>
                <a:latin typeface="AvenirNext"/>
              </a:rPr>
              <a:t>"Melts in Your Mouth, Not in Your Hands"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5109672" y="3244334"/>
            <a:ext cx="1972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33475B"/>
                </a:solidFill>
                <a:latin typeface="AvenirNext"/>
              </a:rPr>
              <a:t> "</a:t>
            </a:r>
            <a:r>
              <a:rPr lang="nl-NL" dirty="0" err="1">
                <a:solidFill>
                  <a:srgbClr val="33475B"/>
                </a:solidFill>
                <a:latin typeface="AvenirNext"/>
              </a:rPr>
              <a:t>Think</a:t>
            </a:r>
            <a:r>
              <a:rPr lang="nl-NL" dirty="0">
                <a:solidFill>
                  <a:srgbClr val="33475B"/>
                </a:solidFill>
                <a:latin typeface="AvenirNext"/>
              </a:rPr>
              <a:t> Different."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7662899" y="2362272"/>
            <a:ext cx="2875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33475B"/>
                </a:solidFill>
                <a:latin typeface="AvenirNext"/>
              </a:rPr>
              <a:t>"</a:t>
            </a:r>
            <a:r>
              <a:rPr lang="nl-NL" dirty="0" err="1">
                <a:solidFill>
                  <a:srgbClr val="33475B"/>
                </a:solidFill>
                <a:latin typeface="AvenirNext"/>
              </a:rPr>
              <a:t>Because</a:t>
            </a:r>
            <a:r>
              <a:rPr lang="nl-NL" dirty="0">
                <a:solidFill>
                  <a:srgbClr val="33475B"/>
                </a:solidFill>
                <a:latin typeface="AvenirNext"/>
              </a:rPr>
              <a:t> </a:t>
            </a:r>
            <a:r>
              <a:rPr lang="nl-NL" dirty="0" err="1">
                <a:solidFill>
                  <a:srgbClr val="33475B"/>
                </a:solidFill>
                <a:latin typeface="AvenirNext"/>
              </a:rPr>
              <a:t>You're</a:t>
            </a:r>
            <a:r>
              <a:rPr lang="nl-NL" dirty="0">
                <a:solidFill>
                  <a:srgbClr val="33475B"/>
                </a:solidFill>
                <a:latin typeface="AvenirNext"/>
              </a:rPr>
              <a:t> Worth It."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2321088" y="2388938"/>
            <a:ext cx="2788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33475B"/>
                </a:solidFill>
                <a:latin typeface="AvenirNext"/>
              </a:rPr>
              <a:t>“</a:t>
            </a:r>
            <a:r>
              <a:rPr lang="nl-NL" dirty="0" err="1">
                <a:solidFill>
                  <a:srgbClr val="33475B"/>
                </a:solidFill>
                <a:latin typeface="AvenirNext"/>
              </a:rPr>
              <a:t>Let’s</a:t>
            </a:r>
            <a:r>
              <a:rPr lang="nl-NL" dirty="0">
                <a:solidFill>
                  <a:srgbClr val="33475B"/>
                </a:solidFill>
                <a:latin typeface="AvenirNext"/>
              </a:rPr>
              <a:t> make </a:t>
            </a:r>
            <a:r>
              <a:rPr lang="nl-NL" dirty="0" err="1">
                <a:solidFill>
                  <a:srgbClr val="33475B"/>
                </a:solidFill>
                <a:latin typeface="AvenirNext"/>
              </a:rPr>
              <a:t>things</a:t>
            </a:r>
            <a:r>
              <a:rPr lang="nl-NL" dirty="0">
                <a:solidFill>
                  <a:srgbClr val="33475B"/>
                </a:solidFill>
                <a:latin typeface="AvenirNext"/>
              </a:rPr>
              <a:t> </a:t>
            </a:r>
            <a:r>
              <a:rPr lang="nl-NL" dirty="0" err="1">
                <a:solidFill>
                  <a:srgbClr val="33475B"/>
                </a:solidFill>
                <a:latin typeface="AvenirNext"/>
              </a:rPr>
              <a:t>better</a:t>
            </a:r>
            <a:r>
              <a:rPr lang="nl-NL" dirty="0">
                <a:solidFill>
                  <a:srgbClr val="33475B"/>
                </a:solidFill>
                <a:latin typeface="AvenirNext"/>
              </a:rPr>
              <a:t>”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05" y="3730398"/>
            <a:ext cx="4344597" cy="965466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1299623" y="4585794"/>
            <a:ext cx="8980715" cy="79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z="2400" dirty="0">
                <a:hlinkClick r:id="rId3"/>
              </a:rPr>
              <a:t>www.superslogans.nl</a:t>
            </a:r>
            <a:endParaRPr lang="nl-NL" sz="2400" dirty="0"/>
          </a:p>
          <a:p>
            <a:endParaRPr lang="nl-NL" sz="2400" dirty="0"/>
          </a:p>
          <a:p>
            <a:r>
              <a:rPr lang="nl-NL" sz="2400" b="1" dirty="0"/>
              <a:t>Extra info:</a:t>
            </a:r>
          </a:p>
          <a:p>
            <a:r>
              <a:rPr lang="nl-NL" sz="2400" dirty="0">
                <a:hlinkClick r:id="rId4"/>
              </a:rPr>
              <a:t>https://blog.hubspot.com/marketing/brand-slogans-and-taglines</a:t>
            </a:r>
            <a:r>
              <a:rPr lang="nl-NL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8515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Design</a:t>
            </a:r>
          </a:p>
        </p:txBody>
      </p:sp>
      <p:pic>
        <p:nvPicPr>
          <p:cNvPr id="6146" name="Picture 2" descr="Afbeeldingsresultaat voor can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561" y="1027906"/>
            <a:ext cx="4858877" cy="407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 bwMode="auto">
          <a:xfrm>
            <a:off x="4559299" y="4905375"/>
            <a:ext cx="3073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/>
            <a:r>
              <a:rPr lang="nl-NL" sz="3200" dirty="0">
                <a:hlinkClick r:id="rId3"/>
              </a:rPr>
              <a:t>www.canva.com</a:t>
            </a:r>
            <a:r>
              <a:rPr lang="nl-NL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6438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Herhaling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nl-NL" sz="3600" b="1" dirty="0"/>
          </a:p>
          <a:p>
            <a:r>
              <a:rPr lang="nl-NL" dirty="0"/>
              <a:t> Missie</a:t>
            </a:r>
          </a:p>
          <a:p>
            <a:r>
              <a:rPr lang="nl-NL" dirty="0"/>
              <a:t> Visie</a:t>
            </a:r>
          </a:p>
          <a:p>
            <a:r>
              <a:rPr lang="nl-NL" dirty="0"/>
              <a:t> Communicatieproces</a:t>
            </a:r>
          </a:p>
          <a:p>
            <a:r>
              <a:rPr lang="nl-NL" dirty="0"/>
              <a:t> AIDA-model</a:t>
            </a:r>
          </a:p>
        </p:txBody>
      </p:sp>
    </p:spTree>
    <p:extLst>
      <p:ext uri="{BB962C8B-B14F-4D97-AF65-F5344CB8AC3E}">
        <p14:creationId xmlns:p14="http://schemas.microsoft.com/office/powerpoint/2010/main" val="163495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Wat is missie en visie?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3600" b="1" dirty="0"/>
              <a:t>Missie</a:t>
            </a:r>
          </a:p>
          <a:p>
            <a:pPr marL="457200" lvl="1" indent="0">
              <a:buNone/>
            </a:pPr>
            <a:r>
              <a:rPr lang="nl-NL" sz="2400" b="0" i="0" dirty="0">
                <a:solidFill>
                  <a:srgbClr val="333333"/>
                </a:solidFill>
                <a:effectLst/>
                <a:latin typeface="RijksOverheidSans"/>
              </a:rPr>
              <a:t>De missie is een kort statement over het bestaansrecht van uw organisatie. </a:t>
            </a:r>
          </a:p>
          <a:p>
            <a:pPr marL="457200" lvl="1" indent="0">
              <a:buNone/>
            </a:pPr>
            <a:endParaRPr lang="nl-NL" sz="2400" b="0" i="0" dirty="0">
              <a:solidFill>
                <a:srgbClr val="333333"/>
              </a:solidFill>
              <a:effectLst/>
              <a:latin typeface="RijksOverheidSans"/>
            </a:endParaRPr>
          </a:p>
          <a:p>
            <a:pPr marL="457200" lvl="1" indent="0">
              <a:buNone/>
            </a:pPr>
            <a:r>
              <a:rPr lang="nl-NL" sz="2400" b="0" i="0" dirty="0">
                <a:solidFill>
                  <a:srgbClr val="333333"/>
                </a:solidFill>
                <a:effectLst/>
                <a:latin typeface="RijksOverheidSans"/>
              </a:rPr>
              <a:t>De missie beantwoordt deze 4 vragen:</a:t>
            </a:r>
          </a:p>
          <a:p>
            <a:pPr lvl="5"/>
            <a:r>
              <a:rPr lang="nl-NL" sz="2800" dirty="0"/>
              <a:t>Wie zijn we?</a:t>
            </a:r>
          </a:p>
          <a:p>
            <a:pPr lvl="5"/>
            <a:r>
              <a:rPr lang="nl-NL" sz="2800" dirty="0"/>
              <a:t>Wat doen we?</a:t>
            </a:r>
          </a:p>
          <a:p>
            <a:pPr lvl="5"/>
            <a:r>
              <a:rPr lang="nl-NL" sz="2800" dirty="0"/>
              <a:t>Voor wie doen we dat?</a:t>
            </a:r>
          </a:p>
          <a:p>
            <a:pPr lvl="5"/>
            <a:r>
              <a:rPr lang="nl-NL" sz="2800" dirty="0"/>
              <a:t>Hoe doen we dat?</a:t>
            </a:r>
            <a:endParaRPr lang="nl-NL" sz="1600" dirty="0"/>
          </a:p>
          <a:p>
            <a:pPr marL="457200" lvl="1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2643" y="3191069"/>
            <a:ext cx="1711419" cy="16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5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Wat is missie en visie?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1216951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3300" b="1" dirty="0"/>
              <a:t>Visie</a:t>
            </a:r>
          </a:p>
          <a:p>
            <a:pPr marL="457200" lvl="1" indent="0">
              <a:buNone/>
            </a:pPr>
            <a:r>
              <a:rPr lang="nl-NL" dirty="0">
                <a:solidFill>
                  <a:srgbClr val="333333"/>
                </a:solidFill>
                <a:latin typeface="RijksOverheidSans"/>
              </a:rPr>
              <a:t>Een kort en helder antwoord op de vraag: </a:t>
            </a:r>
          </a:p>
          <a:p>
            <a:pPr marL="457200" lvl="1" indent="0">
              <a:buNone/>
            </a:pPr>
            <a:r>
              <a:rPr lang="nl-NL" dirty="0">
                <a:solidFill>
                  <a:srgbClr val="333333"/>
                </a:solidFill>
                <a:latin typeface="RijksOverheidSans"/>
              </a:rPr>
              <a:t>		</a:t>
            </a:r>
            <a:r>
              <a:rPr lang="nl-NL" i="1" dirty="0">
                <a:solidFill>
                  <a:srgbClr val="333333"/>
                </a:solidFill>
                <a:latin typeface="RijksOverheidSans"/>
              </a:rPr>
              <a:t>Hoe zien wij onszelf in de wereld van morgen?</a:t>
            </a:r>
          </a:p>
          <a:p>
            <a:pPr marL="457200" lvl="1" indent="0">
              <a:buNone/>
            </a:pPr>
            <a:endParaRPr lang="nl-NL" sz="3000" i="1" dirty="0"/>
          </a:p>
          <a:p>
            <a:pPr lvl="3"/>
            <a:r>
              <a:rPr lang="nl-NL" sz="2800" dirty="0"/>
              <a:t>Hoe ziet de omgeving van onze organisatie er in de verre toekomst uit?</a:t>
            </a:r>
          </a:p>
          <a:p>
            <a:pPr lvl="3"/>
            <a:r>
              <a:rPr lang="nl-NL" sz="2800" dirty="0"/>
              <a:t>Wat willen we als organisatie tegen die tijd bereikt hebben?</a:t>
            </a:r>
          </a:p>
          <a:p>
            <a:pPr lvl="3"/>
            <a:r>
              <a:rPr lang="nl-NL" sz="2800" dirty="0"/>
              <a:t>Langs welke weg gaan we die positie bereiken?</a:t>
            </a:r>
          </a:p>
          <a:p>
            <a:pPr marL="1371600" lvl="3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9567"/>
            <a:ext cx="2251107" cy="178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53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Communicatieproces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57DAA9D-D346-4017-8D09-F13B45BDD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239" y="2040975"/>
            <a:ext cx="1466850" cy="13049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0F03464-A557-4F1C-89D3-56B2475D64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85"/>
          <a:stretch/>
        </p:blipFill>
        <p:spPr>
          <a:xfrm>
            <a:off x="3307476" y="3245840"/>
            <a:ext cx="6167590" cy="216558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8D8DBAD-F14C-48AA-B75A-8D2E0862B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783" y="2039269"/>
            <a:ext cx="14192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7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AIDA-model</a:t>
            </a:r>
            <a:endParaRPr lang="nl-N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E4B4644-2009-40C2-8688-63C88FA53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294" y="1690688"/>
            <a:ext cx="4649412" cy="397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645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AIDA-model</a:t>
            </a:r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4E3FA3-B86B-4403-8E06-BF86C6774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" t="7164" r="5656" b="6478"/>
          <a:stretch/>
        </p:blipFill>
        <p:spPr bwMode="auto">
          <a:xfrm>
            <a:off x="7978304" y="1120943"/>
            <a:ext cx="2557678" cy="213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EF84D90-D241-4190-BDF4-5D724581B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602" y="1120943"/>
            <a:ext cx="3351884" cy="480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54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Logo</a:t>
            </a:r>
          </a:p>
        </p:txBody>
      </p:sp>
      <p:pic>
        <p:nvPicPr>
          <p:cNvPr id="4" name="Picture 2" descr="logo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36"/>
          <a:stretch/>
        </p:blipFill>
        <p:spPr bwMode="auto">
          <a:xfrm>
            <a:off x="2266950" y="1491577"/>
            <a:ext cx="28384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491577"/>
            <a:ext cx="59055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35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Logo</a:t>
            </a:r>
          </a:p>
        </p:txBody>
      </p:sp>
      <p:pic>
        <p:nvPicPr>
          <p:cNvPr id="6" name="Picture 2" descr="logo_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68"/>
          <a:stretch/>
        </p:blipFill>
        <p:spPr bwMode="auto">
          <a:xfrm>
            <a:off x="2167786" y="1677969"/>
            <a:ext cx="28956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ogo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786" y="1677968"/>
            <a:ext cx="59055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9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614168-1363-41D5-B64A-FC595DA39B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7DE6F1-65E5-4742-993C-166C160C650C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47a28104-336f-447d-946e-e305ac2bcd47"/>
    <ds:schemaRef ds:uri="34354c1b-6b8c-435b-ad50-990538c1955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235</Words>
  <Application>Microsoft Office PowerPoint</Application>
  <PresentationFormat>Breedbeeld</PresentationFormat>
  <Paragraphs>69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3" baseType="lpstr">
      <vt:lpstr>Agency FB</vt:lpstr>
      <vt:lpstr>Arial</vt:lpstr>
      <vt:lpstr>AvenirNext</vt:lpstr>
      <vt:lpstr>Calibri</vt:lpstr>
      <vt:lpstr>Calibri Light</vt:lpstr>
      <vt:lpstr>RijksOverheidSans</vt:lpstr>
      <vt:lpstr>Wingdings</vt:lpstr>
      <vt:lpstr>Thema1</vt:lpstr>
      <vt:lpstr>Marketing &amp; communicatie</vt:lpstr>
      <vt:lpstr>Herhaling</vt:lpstr>
      <vt:lpstr>Wat is missie en visie?</vt:lpstr>
      <vt:lpstr>Wat is missie en visie?</vt:lpstr>
      <vt:lpstr>Communicatieproces</vt:lpstr>
      <vt:lpstr>AIDA-model</vt:lpstr>
      <vt:lpstr>AIDA-model</vt:lpstr>
      <vt:lpstr>Logo</vt:lpstr>
      <vt:lpstr>Logo</vt:lpstr>
      <vt:lpstr>Logo</vt:lpstr>
      <vt:lpstr>Logo</vt:lpstr>
      <vt:lpstr>Logo</vt:lpstr>
      <vt:lpstr>Logo</vt:lpstr>
      <vt:lpstr>Slogan</vt:lpstr>
      <vt:lpstr>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22</cp:revision>
  <dcterms:created xsi:type="dcterms:W3CDTF">2020-08-25T13:15:30Z</dcterms:created>
  <dcterms:modified xsi:type="dcterms:W3CDTF">2020-09-25T09:12:32Z</dcterms:modified>
</cp:coreProperties>
</file>